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9" r:id="rId8"/>
    <p:sldId id="267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EDA2-1F31-442A-B6E9-52C286BB2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D9874-C36D-67C5-05EB-732BC9B7D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C82A-1400-0EE6-68D8-ADE913BB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6B72C-75B6-4ECA-CF54-1B7187BD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5A5D8-5F1D-0CAD-CD38-8D7B7D55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73BC-EE05-7532-E76D-447851E5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D920E-58B6-D195-CF7E-3BB51EB0F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C2E2-E12E-C846-2C2E-A63FF923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9B6E4-B23D-D7EF-8D33-01C16FEA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D81D9-E3BE-C0FD-8404-3C17C4DE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7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2AE95D-D1D7-9004-EB61-A6C5FA0FF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0CC31-51FA-D859-148A-54655AA76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1EC57-89CF-72D6-7CAE-5D12024E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204E-AE71-75F2-8E78-D530DAF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C8542-D0FB-AB54-163C-78648B25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9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8393-7DAC-723F-A725-2C00F4FC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72FF-155C-2013-4829-9D5F40A07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B4688-EEFD-B087-7250-C018F7B5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67327-08C5-2C8F-C61A-BF4B5EF4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EED32-5F4C-B233-F2C2-FCB42141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6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1CBA-5CEE-BE36-CC21-F6927BF8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B343F-B2D9-FD15-5A58-D37C43B1A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5B74-FFCD-4C02-75B4-7F2117C4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22D76-6687-9E94-D9A6-DD8D734B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D163A-0E9D-03E5-48B1-76663DD1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4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917C-4872-8816-0C58-695DAD9E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6AA1-E064-326A-DD29-BA96A4579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C8F25-5D46-95EE-6B11-66418FF6E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94844-63C0-31D2-A4F4-58BE266F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7094F-0C9D-F95C-8994-F5BAB572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9C95F-B09B-B83A-1D6A-52162CAB7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0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579C-F7FD-B1D1-ED9C-8F81F7F0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0D3CF-6D51-5A6B-A900-F5B52F4E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00B69-1AC3-222A-E402-7251AB84E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C79F4-3371-E993-B856-F0C7FBFDC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1D0A0-0AB7-E214-30B9-93A8E963A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AA85C-DA8F-2FE9-9AC7-C78FA1A7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6E76-90BB-2060-C3A7-FD936F96E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D155B-C642-6FE1-C822-ADFED5E7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9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D39B-A6FF-6A91-8571-536E00B7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C7110-BE40-28BD-D8D7-110D8A6B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56538-9D1C-DB67-D6B6-E9AB46E5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5B7D2-4771-E3A1-0F87-7096FDA8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2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A3094-1360-6619-FD12-B95B6D9B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B8449-6E05-9941-ADFE-509DDC0D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89808-B91B-A31A-00D9-95BAB022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9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8F48-F6DA-7C2A-B4F6-B5A567C5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8F489-E654-9B48-FF39-3EC7E1F75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67BF1-6307-C33E-D011-91585B11A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2F92F-D2D2-C88C-CC2C-75B229AE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F61EC-DD88-4C50-951B-2D8D5751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737E3-B0A0-AE49-70A6-EABE32F7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98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AC0B-B223-087A-4C29-B8E7F9BE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206FB-9F16-1050-D24F-721937462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EF219-A52C-2578-11D9-B409C40F2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0AFBF-CD70-0E1F-C504-6873118A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3DE0F-BCB1-DEF9-FF34-88CE1AA4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B92FD-AADC-72C2-993E-9802B66F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7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594234-D9F4-2DEB-1B87-D6F5796E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EBC7-21E2-014B-FEEB-4CD1B45AE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52DAF-85DA-F923-EEBA-D3A968CB3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524FC-0657-4B37-8227-9D41AC0589C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628CF-7166-C83D-29BF-525AFBBCC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61401-8B2E-423F-2FF5-17C991DE3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20C476-2963-4C77-89B0-41F19DA0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8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market graph analysis">
            <a:extLst>
              <a:ext uri="{FF2B5EF4-FFF2-40B4-BE49-F238E27FC236}">
                <a16:creationId xmlns:a16="http://schemas.microsoft.com/office/drawing/2014/main" id="{7342D5A3-2957-3EC0-D485-C5AF523DC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r="789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CA30D-1BEB-ACD2-F91C-4CABFC3AA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Warby Parker Marketing Funnel Analysis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81F6D-AA0E-8B25-C71F-37DC6F635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Swetha Maadugula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8B88FC09-F072-F389-9057-0AD0E40F1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FEA13-725F-1DCD-5EE5-9B52463F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26BF4-D247-744C-D7F0-2A0E293F7479}"/>
              </a:ext>
            </a:extLst>
          </p:cNvPr>
          <p:cNvSpPr txBox="1"/>
          <p:nvPr/>
        </p:nvSpPr>
        <p:spPr>
          <a:xfrm>
            <a:off x="296334" y="2512551"/>
            <a:ext cx="470746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Goal:</a:t>
            </a:r>
            <a:endParaRPr lang="en-US" sz="16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to analyze the user journey through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Warby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Parker's marketing funnel, from taking the quiz to making a purchase. By understanding user behavior at each step, we aim to identify key drop-off points and opportunities for improving conversion rates.</a:t>
            </a:r>
            <a:endParaRPr lang="en-US" sz="16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report will help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Warby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Parker optimize its marketing strategies, enhance user experience, and ultimately increase sales. By pinpointing where users drop off, the company can make data-driven decisions to streamline the funnel and retain more potential customers.</a:t>
            </a:r>
            <a:endParaRPr lang="en-US" sz="16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68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Office building overlayed with stock market graphs">
            <a:extLst>
              <a:ext uri="{FF2B5EF4-FFF2-40B4-BE49-F238E27FC236}">
                <a16:creationId xmlns:a16="http://schemas.microsoft.com/office/drawing/2014/main" id="{7E714145-5F14-BCB5-1DA9-6933E738B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r="793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27361-E365-E0BE-5410-F32442F8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Analysis Steps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1CD4-4574-C4D8-78E2-CA7CB184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639306" cy="3207258"/>
          </a:xfrm>
        </p:spPr>
        <p:txBody>
          <a:bodyPr anchor="t">
            <a:no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br>
              <a:rPr lang="en-US" sz="14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was provided from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Warby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Parker's databases, focusing on four primary tables: `survey`, `quiz`, `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home_try_on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`, and `purchase`.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  <a:p>
            <a:pPr>
              <a:spcBef>
                <a:spcPts val="0"/>
              </a:spcBef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Inspecting the structure of the `survey` table to understand the questions asked in the quiz.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 response counts for each quiz question to identify drop-off points.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Calculating completion rates for each question.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Inspecting the `quiz`, `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home_try_on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`, and `purchase` tables to understand their structures.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 a new table to track the user journey through the funnel using LEFT JOINs.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 conversion rates from quiz to home try-on and from home try-on to purchase.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Investigating the impact of the number of pairs tried on home try-on conversion rates.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05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208A1-6A62-608C-19FE-78FC8E46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45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0" i="0" u="none" strike="noStrike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Analysis Details</a:t>
            </a:r>
            <a:endParaRPr lang="en-US" sz="5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FC3195-E7FA-6BF4-83F7-1E77753A0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9" r="6" b="6"/>
          <a:stretch/>
        </p:blipFill>
        <p:spPr>
          <a:xfrm>
            <a:off x="612648" y="3265042"/>
            <a:ext cx="5551208" cy="2758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D4DC9-415A-EAB3-F6FC-E48D8B8EF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50" y="3265042"/>
            <a:ext cx="5392583" cy="1239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CF7030-938A-A07C-C1B8-D72CC805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50" y="4509635"/>
            <a:ext cx="5402755" cy="12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208A1-6A62-608C-19FE-78FC8E46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45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0" i="0" u="none" strike="noStrike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Analysis Details</a:t>
            </a:r>
            <a:endParaRPr lang="en-US" sz="5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C40043-BE3C-A8ED-668A-48DBA7C39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6" y="3588259"/>
            <a:ext cx="5922940" cy="23395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86221D-A279-6B84-D30C-20052DDC0138}"/>
              </a:ext>
            </a:extLst>
          </p:cNvPr>
          <p:cNvGrpSpPr/>
          <p:nvPr/>
        </p:nvGrpSpPr>
        <p:grpSpPr>
          <a:xfrm>
            <a:off x="6573765" y="3086372"/>
            <a:ext cx="4750354" cy="1897290"/>
            <a:chOff x="6224478" y="3265042"/>
            <a:chExt cx="5484923" cy="2725773"/>
          </a:xfrm>
        </p:grpSpPr>
        <p:pic>
          <p:nvPicPr>
            <p:cNvPr id="4" name="Picture 3" descr="A screenshot of a white sheet&#10;&#10;Description automatically generated">
              <a:extLst>
                <a:ext uri="{FF2B5EF4-FFF2-40B4-BE49-F238E27FC236}">
                  <a16:creationId xmlns:a16="http://schemas.microsoft.com/office/drawing/2014/main" id="{E2268174-D27A-0D67-479E-6D283529D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" r="25374"/>
            <a:stretch/>
          </p:blipFill>
          <p:spPr>
            <a:xfrm>
              <a:off x="6224478" y="3265042"/>
              <a:ext cx="5484922" cy="27257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27B847-9D09-4DFE-941B-5ABD4165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479" y="3776471"/>
              <a:ext cx="5484922" cy="221434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35E6004-D2CE-B2D3-D874-6ECFC7C76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65" y="5116206"/>
            <a:ext cx="5335109" cy="12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4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D43DF-5694-0D47-A728-AA0E5A36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0" i="0" u="none" strike="noStrike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Analysis Details</a:t>
            </a:r>
            <a:endParaRPr lang="en-US" sz="5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screenshot of a computer program&#10;">
            <a:extLst>
              <a:ext uri="{FF2B5EF4-FFF2-40B4-BE49-F238E27FC236}">
                <a16:creationId xmlns:a16="http://schemas.microsoft.com/office/drawing/2014/main" id="{8737A440-50CB-D5A5-98AC-69C25CAF6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132"/>
          <a:stretch/>
        </p:blipFill>
        <p:spPr>
          <a:xfrm>
            <a:off x="612648" y="3192878"/>
            <a:ext cx="4656520" cy="2362199"/>
          </a:xfrm>
          <a:prstGeom prst="rect">
            <a:avLst/>
          </a:prstGeo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AEF835-9FCB-7146-AC17-189A3DA1B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7" y="3192878"/>
            <a:ext cx="6612467" cy="25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D43DF-5694-0D47-A728-AA0E5A36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0" i="0" u="none" strike="noStrike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Analysis Details</a:t>
            </a:r>
            <a:endParaRPr lang="en-US" sz="5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BF21A-7A70-C3A7-F3B4-1C9A62E7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41" y="3096091"/>
            <a:ext cx="4621107" cy="3429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FF9DB-E329-25A3-CE73-9534DCBDD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42" y="3404617"/>
            <a:ext cx="6173445" cy="837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44791-D4F2-A898-AE65-C4C93251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43" y="4414352"/>
            <a:ext cx="6173444" cy="6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8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des on papers">
            <a:extLst>
              <a:ext uri="{FF2B5EF4-FFF2-40B4-BE49-F238E27FC236}">
                <a16:creationId xmlns:a16="http://schemas.microsoft.com/office/drawing/2014/main" id="{BAE6E3BA-4A2C-1A3F-9783-26CDE9AD7D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r="786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D43DF-5694-0D47-A728-AA0E5A36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i="0" u="none" strike="noStrike">
                <a:solidFill>
                  <a:schemeClr val="bg1"/>
                </a:solidFill>
                <a:effectLst/>
              </a:rPr>
              <a:t>Results</a:t>
            </a:r>
            <a:endParaRPr lang="en-US" sz="2800" kern="120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B2AB75-7D60-225D-4516-68D9992B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 b="0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Metrics:</a:t>
            </a:r>
            <a:endParaRPr lang="en-US" sz="1700" b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 b="0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Quiz Completion Rates:</a:t>
            </a:r>
            <a:endParaRPr lang="en-US" sz="1700" b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700" b="0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Notable drop-off at each subsequent question.</a:t>
            </a:r>
            <a:endParaRPr lang="en-US" sz="1700" b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700" b="0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drop-off observed between the second and third questions.</a:t>
            </a:r>
            <a:endParaRPr lang="en-US" sz="1700" b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 b="0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of Number of Pairs:</a:t>
            </a:r>
            <a:endParaRPr lang="en-US" sz="1700" b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700" b="0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number of pairs tried correlates with higher purchase rates.</a:t>
            </a:r>
            <a:endParaRPr lang="en-US" sz="1700" b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58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dviser talking with client">
            <a:extLst>
              <a:ext uri="{FF2B5EF4-FFF2-40B4-BE49-F238E27FC236}">
                <a16:creationId xmlns:a16="http://schemas.microsoft.com/office/drawing/2014/main" id="{EEB8C645-BFC7-9DAB-BE63-CDF446D8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r="800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C06DD-2BC0-A4FA-379B-D24550E7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Recommendations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0364-879A-0B12-ACC7-F5C2E8622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3"/>
            <a:ext cx="4251706" cy="3894413"/>
          </a:xfrm>
        </p:spPr>
        <p:txBody>
          <a:bodyPr anchor="t">
            <a:normAutofit fontScale="92500"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Quiz Questions: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Simplify or rephrase questions with high drop-off rates.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Consider reducing the number of mandatory questions.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Home Try-On Experience: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Offer personalized suggestions based on quiz results to encourage users to try more pairs.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Provide incentives for users who reach the home try-on stage.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Funnel Improvements: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Implement follow-up strategies for users who drop off at various stages (e.g., reminder emails, targeted ads).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Use data from successful conversions to refine marketing and product recommendations.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Targeted Interventions: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Develop targeted campaigns for users who drop off at specific stages with personalized offers and reminders.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91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416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Times New Roman</vt:lpstr>
      <vt:lpstr>Office Theme</vt:lpstr>
      <vt:lpstr>Warby Parker Marketing Funnel Analysis</vt:lpstr>
      <vt:lpstr>Introduction</vt:lpstr>
      <vt:lpstr>Analysis Steps</vt:lpstr>
      <vt:lpstr>Analysis Details</vt:lpstr>
      <vt:lpstr>Analysis Details</vt:lpstr>
      <vt:lpstr>Analysis Details</vt:lpstr>
      <vt:lpstr>Analysis Details</vt:lpstr>
      <vt:lpstr>Results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Maadugula, Swetha</dc:creator>
  <cp:lastModifiedBy>Maadugula, Swetha</cp:lastModifiedBy>
  <cp:revision>3</cp:revision>
  <dcterms:created xsi:type="dcterms:W3CDTF">2024-06-19T15:09:35Z</dcterms:created>
  <dcterms:modified xsi:type="dcterms:W3CDTF">2024-06-27T20:12:41Z</dcterms:modified>
</cp:coreProperties>
</file>